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5" r:id="rId7"/>
    <p:sldId id="266" r:id="rId8"/>
    <p:sldId id="267" r:id="rId9"/>
    <p:sldId id="268" r:id="rId10"/>
    <p:sldId id="261" r:id="rId11"/>
    <p:sldId id="262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27FDD1-B9A2-4709-BECE-DE40475F7911}" type="datetimeFigureOut">
              <a:rPr lang="cs-CZ" smtClean="0"/>
              <a:t>15.06.2021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2BDB3A-0401-4143-9A26-700CEA40E29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60368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2BDB3A-0401-4143-9A26-700CEA40E295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9942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0687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254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70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06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63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4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94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8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25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98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80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92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3" descr="Mozaika barevných geometrických obrazců">
            <a:extLst>
              <a:ext uri="{FF2B5EF4-FFF2-40B4-BE49-F238E27FC236}">
                <a16:creationId xmlns:a16="http://schemas.microsoft.com/office/drawing/2014/main" id="{174A367B-E47A-4A17-8A1B-C60AA9D7AB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624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27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EA234A9A-4EF2-4270-A2AD-0DF3F5289E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cs-CZ" sz="4800" dirty="0"/>
              <a:t>Vývoj her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641C095-6987-429D-8861-55C44BB37B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r>
              <a:rPr lang="cs-CZ" sz="2000" dirty="0"/>
              <a:t>Z pohledu programátora</a:t>
            </a:r>
          </a:p>
        </p:txBody>
      </p:sp>
      <p:sp>
        <p:nvSpPr>
          <p:cNvPr id="28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9437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3B71355-0B2E-4E48-A86C-65DAEA6C2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Herní </a:t>
            </a:r>
            <a:r>
              <a:rPr lang="cs-CZ" dirty="0" err="1"/>
              <a:t>engine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212DAE1-B695-4AB0-8693-6BD2D3FC7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218544"/>
            <a:ext cx="10168128" cy="3953656"/>
          </a:xfrm>
        </p:spPr>
        <p:txBody>
          <a:bodyPr>
            <a:normAutofit/>
          </a:bodyPr>
          <a:lstStyle/>
          <a:p>
            <a:r>
              <a:rPr lang="cs-CZ" dirty="0"/>
              <a:t>Framework, knihovna obsahující již implementované funkce potřebné pro herní vývoj</a:t>
            </a:r>
          </a:p>
          <a:p>
            <a:r>
              <a:rPr lang="cs-CZ" dirty="0"/>
              <a:t>Hotový </a:t>
            </a:r>
            <a:r>
              <a:rPr lang="cs-CZ" dirty="0" err="1"/>
              <a:t>engine</a:t>
            </a:r>
            <a:r>
              <a:rPr lang="cs-CZ" dirty="0"/>
              <a:t> často obsahuje spoustu modulů připravených pro použití</a:t>
            </a:r>
          </a:p>
          <a:p>
            <a:pPr lvl="1"/>
            <a:r>
              <a:rPr lang="cs-CZ" dirty="0" err="1"/>
              <a:t>Rendering</a:t>
            </a:r>
            <a:r>
              <a:rPr lang="cs-CZ" dirty="0"/>
              <a:t> 2D/3D, detekce kolizí, fyzikální modely, zvuk, AI, práce s pamětí, …</a:t>
            </a:r>
          </a:p>
          <a:p>
            <a:r>
              <a:rPr lang="cs-CZ" dirty="0"/>
              <a:t>Použití již hotového </a:t>
            </a:r>
            <a:r>
              <a:rPr lang="cs-CZ" dirty="0" err="1"/>
              <a:t>engine</a:t>
            </a:r>
            <a:r>
              <a:rPr lang="cs-CZ" dirty="0"/>
              <a:t> výrazně </a:t>
            </a:r>
            <a:r>
              <a:rPr lang="cs-CZ"/>
              <a:t>snižuje rozpočet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08553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D0394FE2-BDDA-4ECE-B320-81AE19E905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3" name="Rectangle 142">
            <a:extLst>
              <a:ext uri="{FF2B5EF4-FFF2-40B4-BE49-F238E27FC236}">
                <a16:creationId xmlns:a16="http://schemas.microsoft.com/office/drawing/2014/main" id="{0625AAC5-802A-4197-8804-2B78FF65CE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0CE859F-4A67-4C88-8DEC-D14FCE21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0" y="310896"/>
            <a:ext cx="7982712" cy="8686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Příklad využití engine</a:t>
            </a:r>
          </a:p>
        </p:txBody>
      </p:sp>
      <p:sp>
        <p:nvSpPr>
          <p:cNvPr id="145" name="Rectangle: Rounded Corners 144">
            <a:extLst>
              <a:ext uri="{FF2B5EF4-FFF2-40B4-BE49-F238E27FC236}">
                <a16:creationId xmlns:a16="http://schemas.microsoft.com/office/drawing/2014/main" id="{A1B139DD-0E8D-42FA-9171-C5F001754A8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2052" name="Picture 4" descr="The Ultimate DOOM aktivační klíč - FakaHeda.eu">
            <a:extLst>
              <a:ext uri="{FF2B5EF4-FFF2-40B4-BE49-F238E27FC236}">
                <a16:creationId xmlns:a16="http://schemas.microsoft.com/office/drawing/2014/main" id="{44CD93DA-2D60-42C8-B33E-1D8C0712C2C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5" r="11265" b="-1"/>
          <a:stretch/>
        </p:blipFill>
        <p:spPr bwMode="auto">
          <a:xfrm>
            <a:off x="419830" y="2128345"/>
            <a:ext cx="5577840" cy="4083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quake ii | GIZMODO.cz">
            <a:extLst>
              <a:ext uri="{FF2B5EF4-FFF2-40B4-BE49-F238E27FC236}">
                <a16:creationId xmlns:a16="http://schemas.microsoft.com/office/drawing/2014/main" id="{6F33F6D4-DF70-4F39-A14C-7B4F0B15A14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8" b="-1"/>
          <a:stretch/>
        </p:blipFill>
        <p:spPr bwMode="auto">
          <a:xfrm>
            <a:off x="6194332" y="2128367"/>
            <a:ext cx="5577840" cy="4086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2065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dpis 6">
            <a:extLst>
              <a:ext uri="{FF2B5EF4-FFF2-40B4-BE49-F238E27FC236}">
                <a16:creationId xmlns:a16="http://schemas.microsoft.com/office/drawing/2014/main" id="{BD6C0857-023D-487C-A759-585A6EBB0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Unity </a:t>
            </a:r>
            <a:r>
              <a:rPr lang="cs-CZ" dirty="0" err="1"/>
              <a:t>engine</a:t>
            </a:r>
            <a:endParaRPr lang="cs-CZ" dirty="0"/>
          </a:p>
        </p:txBody>
      </p:sp>
      <p:sp>
        <p:nvSpPr>
          <p:cNvPr id="8" name="Zástupný obsah 7">
            <a:extLst>
              <a:ext uri="{FF2B5EF4-FFF2-40B4-BE49-F238E27FC236}">
                <a16:creationId xmlns:a16="http://schemas.microsoft.com/office/drawing/2014/main" id="{6ACD182E-F3B9-4A82-B419-5D0D1C558B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952756"/>
          </a:xfrm>
        </p:spPr>
        <p:txBody>
          <a:bodyPr>
            <a:normAutofit lnSpcReduction="10000"/>
          </a:bodyPr>
          <a:lstStyle/>
          <a:p>
            <a:r>
              <a:rPr lang="cs-CZ" dirty="0"/>
              <a:t>Jeden z nejpopulárnějších herních </a:t>
            </a:r>
            <a:r>
              <a:rPr lang="cs-CZ" dirty="0" err="1"/>
              <a:t>engine</a:t>
            </a:r>
            <a:endParaRPr lang="cs-CZ" dirty="0"/>
          </a:p>
          <a:p>
            <a:r>
              <a:rPr lang="cs-CZ" dirty="0"/>
              <a:t>Zpřístupnění vývoje her pro každého</a:t>
            </a:r>
          </a:p>
          <a:p>
            <a:r>
              <a:rPr lang="cs-CZ" dirty="0"/>
              <a:t>Původně určeno pro vývoj na MacOS</a:t>
            </a:r>
          </a:p>
          <a:p>
            <a:r>
              <a:rPr lang="cs-CZ" dirty="0" err="1"/>
              <a:t>Engine</a:t>
            </a:r>
            <a:r>
              <a:rPr lang="cs-CZ" dirty="0"/>
              <a:t> využívající jak herní studia, tak nadšenci</a:t>
            </a:r>
          </a:p>
          <a:p>
            <a:r>
              <a:rPr lang="cs-CZ" dirty="0"/>
              <a:t>Možnost vyvíjet v různých programovacích jazycích</a:t>
            </a:r>
          </a:p>
          <a:p>
            <a:r>
              <a:rPr lang="cs-CZ" dirty="0"/>
              <a:t>Možnost vyvíjet pro různé platformy – PC, konzole, mobil, web, VR, …</a:t>
            </a:r>
          </a:p>
        </p:txBody>
      </p:sp>
      <p:pic>
        <p:nvPicPr>
          <p:cNvPr id="3074" name="Picture 2" descr="Unity Real-Time Development Platform | 3D, 2D VR &amp; AR Engine">
            <a:extLst>
              <a:ext uri="{FF2B5EF4-FFF2-40B4-BE49-F238E27FC236}">
                <a16:creationId xmlns:a16="http://schemas.microsoft.com/office/drawing/2014/main" id="{2C0AB8BC-2750-4F15-9EC4-24653EDE61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2" t="27405" r="24016" b="22877"/>
          <a:stretch/>
        </p:blipFill>
        <p:spPr bwMode="auto">
          <a:xfrm>
            <a:off x="7689954" y="58190"/>
            <a:ext cx="3857149" cy="1855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2271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A3C210E6-A35A-4F68-8D60-801A019C75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6" name="Picture 10">
            <a:extLst>
              <a:ext uri="{FF2B5EF4-FFF2-40B4-BE49-F238E27FC236}">
                <a16:creationId xmlns:a16="http://schemas.microsoft.com/office/drawing/2014/main" id="{785F532D-7E39-46ED-9AA0-A1EB19310F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5" r="3714"/>
          <a:stretch/>
        </p:blipFill>
        <p:spPr bwMode="auto"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>
            <a:extLst>
              <a:ext uri="{FF2B5EF4-FFF2-40B4-BE49-F238E27FC236}">
                <a16:creationId xmlns:a16="http://schemas.microsoft.com/office/drawing/2014/main" id="{1B391C2F-517C-4CFC-B09A-F541EA4819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85" r="2469" b="-1"/>
          <a:stretch/>
        </p:blipFill>
        <p:spPr bwMode="auto">
          <a:xfrm>
            <a:off x="7381690" y="3456433"/>
            <a:ext cx="4810310" cy="3401568"/>
          </a:xfrm>
          <a:custGeom>
            <a:avLst/>
            <a:gdLst/>
            <a:ahLst/>
            <a:cxnLst/>
            <a:rect l="l" t="t" r="r" b="b"/>
            <a:pathLst>
              <a:path w="4810310" h="3401568">
                <a:moveTo>
                  <a:pt x="781270" y="0"/>
                </a:moveTo>
                <a:lnTo>
                  <a:pt x="4810310" y="0"/>
                </a:lnTo>
                <a:lnTo>
                  <a:pt x="4810310" y="3401568"/>
                </a:lnTo>
                <a:lnTo>
                  <a:pt x="0" y="3401568"/>
                </a:lnTo>
                <a:lnTo>
                  <a:pt x="1963" y="3397912"/>
                </a:lnTo>
                <a:cubicBezTo>
                  <a:pt x="454182" y="2512619"/>
                  <a:pt x="736170" y="1430108"/>
                  <a:pt x="776876" y="25439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>
            <a:extLst>
              <a:ext uri="{FF2B5EF4-FFF2-40B4-BE49-F238E27FC236}">
                <a16:creationId xmlns:a16="http://schemas.microsoft.com/office/drawing/2014/main" id="{0667CB40-50D7-4B84-AC4C-0670B7A191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0" r="13199" b="-1"/>
          <a:stretch/>
        </p:blipFill>
        <p:spPr bwMode="auto"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87" name="Freeform: Shape 86">
            <a:extLst>
              <a:ext uri="{FF2B5EF4-FFF2-40B4-BE49-F238E27FC236}">
                <a16:creationId xmlns:a16="http://schemas.microsoft.com/office/drawing/2014/main" id="{AC0D06B0-F19C-459E-B221-A34B506FB5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9" name="Freeform: Shape 88">
            <a:extLst>
              <a:ext uri="{FF2B5EF4-FFF2-40B4-BE49-F238E27FC236}">
                <a16:creationId xmlns:a16="http://schemas.microsoft.com/office/drawing/2014/main" id="{345B26DA-1C6B-4C66-81C9-9C1877FC2D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9592D54-3BD5-406B-9B82-47080D689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5800"/>
            <a:ext cx="2807208" cy="1325563"/>
          </a:xfrm>
        </p:spPr>
        <p:txBody>
          <a:bodyPr>
            <a:normAutofit/>
          </a:bodyPr>
          <a:lstStyle/>
          <a:p>
            <a:r>
              <a:rPr lang="cs-CZ" sz="2800" dirty="0"/>
              <a:t>Příklady her vyvinutých s Unity </a:t>
            </a:r>
            <a:r>
              <a:rPr lang="cs-CZ" sz="2800"/>
              <a:t>engine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5840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92EAFFA-DE76-499B-9DAF-5A96036AB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2258568"/>
            <a:ext cx="2807208" cy="3922776"/>
          </a:xfrm>
        </p:spPr>
        <p:txBody>
          <a:bodyPr>
            <a:normAutofit/>
          </a:bodyPr>
          <a:lstStyle/>
          <a:p>
            <a:r>
              <a:rPr lang="cs-CZ" sz="1700" dirty="0" err="1"/>
              <a:t>Hearthstone</a:t>
            </a:r>
            <a:endParaRPr lang="cs-CZ" sz="1700" dirty="0"/>
          </a:p>
          <a:p>
            <a:r>
              <a:rPr lang="cs-CZ" sz="1700" dirty="0"/>
              <a:t>Pokémon Go</a:t>
            </a:r>
          </a:p>
          <a:p>
            <a:r>
              <a:rPr lang="cs-CZ" sz="1700" dirty="0" err="1"/>
              <a:t>Cuphead</a:t>
            </a:r>
            <a:endParaRPr lang="cs-CZ" sz="1700" dirty="0"/>
          </a:p>
          <a:p>
            <a:r>
              <a:rPr lang="cs-CZ" sz="1700" dirty="0" err="1"/>
              <a:t>Fallout</a:t>
            </a:r>
            <a:r>
              <a:rPr lang="cs-CZ" sz="1700" dirty="0"/>
              <a:t> </a:t>
            </a:r>
            <a:r>
              <a:rPr lang="cs-CZ" sz="1700" dirty="0" err="1"/>
              <a:t>Shelter</a:t>
            </a:r>
            <a:endParaRPr lang="cs-CZ" sz="1700" dirty="0"/>
          </a:p>
          <a:p>
            <a:r>
              <a:rPr lang="en-US" sz="1700" dirty="0"/>
              <a:t>League of Legends: Wild Rift</a:t>
            </a:r>
            <a:endParaRPr lang="cs-CZ" sz="1700" dirty="0"/>
          </a:p>
          <a:p>
            <a:r>
              <a:rPr lang="cs-CZ" sz="1700" dirty="0"/>
              <a:t>Mario </a:t>
            </a:r>
            <a:r>
              <a:rPr lang="cs-CZ" sz="1700" dirty="0" err="1"/>
              <a:t>Kart</a:t>
            </a:r>
            <a:r>
              <a:rPr lang="cs-CZ" sz="1700" dirty="0"/>
              <a:t> Tour</a:t>
            </a:r>
          </a:p>
          <a:p>
            <a:r>
              <a:rPr lang="cs-CZ" sz="1700" dirty="0" err="1"/>
              <a:t>Cooking</a:t>
            </a:r>
            <a:r>
              <a:rPr lang="cs-CZ" sz="1700" dirty="0"/>
              <a:t> Simulator</a:t>
            </a:r>
          </a:p>
        </p:txBody>
      </p:sp>
      <p:pic>
        <p:nvPicPr>
          <p:cNvPr id="4112" name="Picture 16" descr="Cuphead">
            <a:extLst>
              <a:ext uri="{FF2B5EF4-FFF2-40B4-BE49-F238E27FC236}">
                <a16:creationId xmlns:a16="http://schemas.microsoft.com/office/drawing/2014/main" id="{9CBE71E6-C182-47CD-BE12-A5AA5E9671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29"/>
          <a:stretch/>
        </p:blipFill>
        <p:spPr bwMode="auto">
          <a:xfrm>
            <a:off x="7404372" y="10"/>
            <a:ext cx="4787628" cy="3401558"/>
          </a:xfrm>
          <a:custGeom>
            <a:avLst/>
            <a:gdLst/>
            <a:ahLst/>
            <a:cxnLst/>
            <a:rect l="l" t="t" r="r" b="b"/>
            <a:pathLst>
              <a:path w="4787628" h="3401568">
                <a:moveTo>
                  <a:pt x="0" y="0"/>
                </a:moveTo>
                <a:lnTo>
                  <a:pt x="4787628" y="0"/>
                </a:lnTo>
                <a:lnTo>
                  <a:pt x="4787628" y="3401568"/>
                </a:lnTo>
                <a:lnTo>
                  <a:pt x="762748" y="3401568"/>
                </a:lnTo>
                <a:lnTo>
                  <a:pt x="751436" y="2963954"/>
                </a:lnTo>
                <a:cubicBezTo>
                  <a:pt x="698408" y="1942163"/>
                  <a:pt x="463174" y="995044"/>
                  <a:pt x="93264" y="19228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535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29D5AD-8348-4446-B191-6A9B6FE03F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A3F395A2-2B64-4749-BD93-2F159C7E1F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5CF0135B-EAB8-4CA0-896C-2D897ECD28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8CE6789-006E-4006-A4EA-4133D2DBC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cs-CZ" dirty="0"/>
              <a:t>Vývoj software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452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EE0B4FF-0CC1-41CF-ABFF-921A00B5C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9601"/>
            <a:ext cx="10515600" cy="4272599"/>
          </a:xfrm>
        </p:spPr>
        <p:txBody>
          <a:bodyPr>
            <a:normAutofit/>
          </a:bodyPr>
          <a:lstStyle/>
          <a:p>
            <a:r>
              <a:rPr lang="cs-CZ" sz="2200" dirty="0"/>
              <a:t>proces sestávající se z několika kroků:</a:t>
            </a:r>
          </a:p>
          <a:p>
            <a:pPr lvl="1"/>
            <a:r>
              <a:rPr lang="cs-CZ" sz="1800" dirty="0"/>
              <a:t>Specifikace</a:t>
            </a:r>
          </a:p>
          <a:p>
            <a:pPr lvl="1"/>
            <a:r>
              <a:rPr lang="cs-CZ" sz="1800" dirty="0"/>
              <a:t>Návrh</a:t>
            </a:r>
          </a:p>
          <a:p>
            <a:pPr lvl="1"/>
            <a:r>
              <a:rPr lang="cs-CZ" sz="1800" dirty="0"/>
              <a:t>Implementace + dokumentace</a:t>
            </a:r>
          </a:p>
          <a:p>
            <a:pPr lvl="1"/>
            <a:r>
              <a:rPr lang="cs-CZ" sz="1800" dirty="0"/>
              <a:t>Testování</a:t>
            </a:r>
          </a:p>
          <a:p>
            <a:pPr lvl="1"/>
            <a:r>
              <a:rPr lang="cs-CZ" sz="1800" dirty="0"/>
              <a:t>Ladění</a:t>
            </a:r>
          </a:p>
          <a:p>
            <a:pPr lvl="1"/>
            <a:r>
              <a:rPr lang="cs-CZ" sz="1800" dirty="0"/>
              <a:t>Údržba</a:t>
            </a:r>
          </a:p>
          <a:p>
            <a:r>
              <a:rPr lang="cs-CZ" sz="2200" dirty="0"/>
              <a:t>V závislosti na metodice vývoje na sebe jednotlivé kroky navazují případně probíhají do jisté míry paralelně</a:t>
            </a:r>
          </a:p>
          <a:p>
            <a:r>
              <a:rPr lang="cs-CZ" sz="2200" b="1" dirty="0" err="1"/>
              <a:t>Agile</a:t>
            </a:r>
            <a:r>
              <a:rPr lang="cs-CZ" sz="2200" dirty="0"/>
              <a:t> vs </a:t>
            </a:r>
            <a:r>
              <a:rPr lang="cs-CZ" sz="2200" b="1" dirty="0" err="1"/>
              <a:t>Waterfall</a:t>
            </a:r>
            <a:endParaRPr lang="cs-CZ" sz="2200" b="1" dirty="0"/>
          </a:p>
          <a:p>
            <a:endParaRPr lang="cs-CZ" sz="2200" dirty="0"/>
          </a:p>
        </p:txBody>
      </p:sp>
      <p:sp>
        <p:nvSpPr>
          <p:cNvPr id="5" name="Šipka: doleva 4">
            <a:extLst>
              <a:ext uri="{FF2B5EF4-FFF2-40B4-BE49-F238E27FC236}">
                <a16:creationId xmlns:a16="http://schemas.microsoft.com/office/drawing/2014/main" id="{F66C91ED-6304-4576-A96F-FED483E1FCEE}"/>
              </a:ext>
            </a:extLst>
          </p:cNvPr>
          <p:cNvSpPr/>
          <p:nvPr/>
        </p:nvSpPr>
        <p:spPr>
          <a:xfrm>
            <a:off x="6094476" y="2144119"/>
            <a:ext cx="4152275" cy="214359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/>
              <a:t>ŽIVOTNÍ </a:t>
            </a:r>
            <a:r>
              <a:rPr lang="cs-CZ" smtClean="0"/>
              <a:t>CYKLUS </a:t>
            </a:r>
            <a:r>
              <a:rPr lang="cs-CZ" dirty="0"/>
              <a:t>SW</a:t>
            </a:r>
          </a:p>
        </p:txBody>
      </p:sp>
    </p:spTree>
    <p:extLst>
      <p:ext uri="{BB962C8B-B14F-4D97-AF65-F5344CB8AC3E}">
        <p14:creationId xmlns:p14="http://schemas.microsoft.com/office/powerpoint/2010/main" val="3133467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45463D2-F173-4B5B-A68F-16EF3DA4F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Agile vs Waterfall přístup vývoje</a:t>
            </a:r>
            <a:endParaRPr lang="cs-CZ" dirty="0"/>
          </a:p>
        </p:txBody>
      </p:sp>
      <p:pic>
        <p:nvPicPr>
          <p:cNvPr id="1026" name="Picture 2" descr="Insights to Agile Methodologies for Software Development | Hacker Noon">
            <a:extLst>
              <a:ext uri="{FF2B5EF4-FFF2-40B4-BE49-F238E27FC236}">
                <a16:creationId xmlns:a16="http://schemas.microsoft.com/office/drawing/2014/main" id="{3BD872BE-3F23-4A6F-8CD4-8E6F4E4F896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53" r="22105"/>
          <a:stretch/>
        </p:blipFill>
        <p:spPr bwMode="auto">
          <a:xfrm>
            <a:off x="846295" y="2169611"/>
            <a:ext cx="5498943" cy="468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derstanding the Waterfall Model of Software Development">
            <a:extLst>
              <a:ext uri="{FF2B5EF4-FFF2-40B4-BE49-F238E27FC236}">
                <a16:creationId xmlns:a16="http://schemas.microsoft.com/office/drawing/2014/main" id="{9A0F6E6F-BCDA-4374-8EEF-67013E2803CA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238" y="2261196"/>
            <a:ext cx="5846762" cy="4385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7671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82AE029-7BD8-409B-872B-5FC850570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dirty="0"/>
              <a:t>Nejpoužívanější jazyky pro vývoj her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3F79730-97EC-4294-A256-34FEE6A06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368446"/>
            <a:ext cx="10168128" cy="4242216"/>
          </a:xfrm>
        </p:spPr>
        <p:txBody>
          <a:bodyPr/>
          <a:lstStyle/>
          <a:p>
            <a:r>
              <a:rPr lang="cs-CZ" b="1" dirty="0"/>
              <a:t>C# </a:t>
            </a:r>
            <a:r>
              <a:rPr lang="cs-CZ" dirty="0"/>
              <a:t>- díky síle Microsoftu silná podpora (X Box)</a:t>
            </a:r>
          </a:p>
          <a:p>
            <a:r>
              <a:rPr lang="cs-CZ" b="1" dirty="0"/>
              <a:t>C++</a:t>
            </a:r>
            <a:r>
              <a:rPr lang="cs-CZ" dirty="0"/>
              <a:t> - silný díky možnosti správě HW, zejména paměti (PS)</a:t>
            </a:r>
          </a:p>
          <a:p>
            <a:r>
              <a:rPr lang="cs-CZ" b="1" dirty="0"/>
              <a:t>Java</a:t>
            </a:r>
            <a:r>
              <a:rPr lang="cs-CZ" dirty="0"/>
              <a:t> – díky Java </a:t>
            </a:r>
            <a:r>
              <a:rPr lang="cs-CZ" dirty="0" err="1"/>
              <a:t>Virtual</a:t>
            </a:r>
            <a:r>
              <a:rPr lang="cs-CZ" dirty="0"/>
              <a:t> </a:t>
            </a:r>
            <a:r>
              <a:rPr lang="cs-CZ" dirty="0" err="1"/>
              <a:t>Machine</a:t>
            </a:r>
            <a:r>
              <a:rPr lang="cs-CZ" dirty="0"/>
              <a:t> (JVM) umožňuje vývoj pro velké množství </a:t>
            </a:r>
            <a:r>
              <a:rPr lang="cs-CZ" dirty="0" err="1"/>
              <a:t>platform</a:t>
            </a:r>
            <a:endParaRPr lang="cs-CZ" dirty="0"/>
          </a:p>
          <a:p>
            <a:endParaRPr lang="cs-CZ" dirty="0"/>
          </a:p>
          <a:p>
            <a:r>
              <a:rPr lang="cs-CZ" b="1" dirty="0"/>
              <a:t>JavaScript</a:t>
            </a:r>
            <a:r>
              <a:rPr lang="cs-CZ" dirty="0"/>
              <a:t> – vhodný zejména pro online a mobilní hry, snadná kombinace s HTML a CSS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99144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4">
            <a:extLst>
              <a:ext uri="{FF2B5EF4-FFF2-40B4-BE49-F238E27FC236}">
                <a16:creationId xmlns:a16="http://schemas.microsoft.com/office/drawing/2014/main" id="{B9765EA4-69E5-4E6B-993D-CBC77561A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Herní vývoj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299B28AC-B2E1-4C6E-A0BC-842D32749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Vývoj her se podobá vývoji klasickým SW produktům</a:t>
            </a:r>
          </a:p>
          <a:p>
            <a:r>
              <a:rPr lang="cs-CZ" dirty="0"/>
              <a:t>Oproti klasickým SW má navíc audio, vizuální a herní složku</a:t>
            </a:r>
          </a:p>
          <a:p>
            <a:r>
              <a:rPr lang="cs-CZ" dirty="0"/>
              <a:t>Část vývoje věnující se samotné implementaci bývá přehlížena – překročení plánovaného rozpočtu</a:t>
            </a:r>
          </a:p>
          <a:p>
            <a:r>
              <a:rPr lang="cs-CZ" dirty="0"/>
              <a:t>Náročnost implementace závisí na množství již dříve vytvořeného - </a:t>
            </a:r>
            <a:r>
              <a:rPr lang="cs-CZ" b="1" dirty="0" err="1"/>
              <a:t>engines</a:t>
            </a:r>
            <a:endParaRPr lang="cs-CZ" b="1" dirty="0"/>
          </a:p>
        </p:txBody>
      </p:sp>
    </p:spTree>
    <p:extLst>
      <p:ext uri="{BB962C8B-B14F-4D97-AF65-F5344CB8AC3E}">
        <p14:creationId xmlns:p14="http://schemas.microsoft.com/office/powerpoint/2010/main" val="2904893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A275BDA-33EE-4D1A-9EEC-ED6BECAA1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cs-CZ" dirty="0"/>
              <a:t>Vývojový proces her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DEB1CB5-7434-46AE-98D4-3A9F9CEC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cs-CZ" sz="2000" dirty="0"/>
              <a:t>Vývoj lze rozdělit zhruba do tří velkých částí</a:t>
            </a:r>
          </a:p>
          <a:p>
            <a:pPr lvl="1"/>
            <a:r>
              <a:rPr lang="cs-CZ" sz="2000" b="1" dirty="0" err="1"/>
              <a:t>Pre</a:t>
            </a:r>
            <a:r>
              <a:rPr lang="cs-CZ" sz="2000" b="1" dirty="0"/>
              <a:t>-produkce</a:t>
            </a:r>
            <a:r>
              <a:rPr lang="cs-CZ" sz="2000" dirty="0"/>
              <a:t> – neprogramovací část</a:t>
            </a:r>
          </a:p>
          <a:p>
            <a:pPr lvl="1"/>
            <a:r>
              <a:rPr lang="cs-CZ" sz="2000" b="1" dirty="0"/>
              <a:t>Produkce</a:t>
            </a:r>
          </a:p>
          <a:p>
            <a:pPr lvl="2"/>
            <a:r>
              <a:rPr lang="cs-CZ" dirty="0"/>
              <a:t>První hratelná verze</a:t>
            </a:r>
          </a:p>
          <a:p>
            <a:pPr lvl="2"/>
            <a:r>
              <a:rPr lang="cs-CZ" dirty="0"/>
              <a:t>Alfa verze</a:t>
            </a:r>
          </a:p>
          <a:p>
            <a:pPr lvl="2"/>
            <a:r>
              <a:rPr lang="cs-CZ" dirty="0" err="1"/>
              <a:t>Code</a:t>
            </a:r>
            <a:r>
              <a:rPr lang="cs-CZ" dirty="0"/>
              <a:t> </a:t>
            </a:r>
            <a:r>
              <a:rPr lang="cs-CZ" dirty="0" err="1"/>
              <a:t>freeze</a:t>
            </a:r>
            <a:endParaRPr lang="cs-CZ" dirty="0"/>
          </a:p>
          <a:p>
            <a:pPr lvl="2"/>
            <a:r>
              <a:rPr lang="cs-CZ" dirty="0"/>
              <a:t>Beta</a:t>
            </a:r>
          </a:p>
          <a:p>
            <a:pPr lvl="1"/>
            <a:r>
              <a:rPr lang="cs-CZ" sz="2000" b="1" dirty="0"/>
              <a:t>Údržba </a:t>
            </a:r>
          </a:p>
          <a:p>
            <a:pPr lvl="2"/>
            <a:r>
              <a:rPr lang="cs-CZ" dirty="0" err="1"/>
              <a:t>Patching</a:t>
            </a:r>
            <a:endParaRPr lang="cs-CZ" dirty="0"/>
          </a:p>
          <a:p>
            <a:pPr lvl="2"/>
            <a:r>
              <a:rPr lang="cs-CZ" dirty="0"/>
              <a:t>Re-</a:t>
            </a:r>
            <a:r>
              <a:rPr lang="cs-CZ" dirty="0" err="1"/>
              <a:t>Release</a:t>
            </a:r>
            <a:endParaRPr lang="cs-CZ" dirty="0"/>
          </a:p>
          <a:p>
            <a:pPr marL="0" indent="0">
              <a:buNone/>
            </a:pPr>
            <a:endParaRPr lang="cs-CZ" sz="2000" dirty="0"/>
          </a:p>
        </p:txBody>
      </p:sp>
    </p:spTree>
    <p:extLst>
      <p:ext uri="{BB962C8B-B14F-4D97-AF65-F5344CB8AC3E}">
        <p14:creationId xmlns:p14="http://schemas.microsoft.com/office/powerpoint/2010/main" val="3267247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EE354F8-8783-4EEB-AF63-BEC62BAB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Pre</a:t>
            </a:r>
            <a:r>
              <a:rPr lang="cs-CZ" dirty="0"/>
              <a:t>-produkce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7679AC9-99F9-40BC-ADD7-C115D5495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Začínáme prakticky na čistém papíře</a:t>
            </a:r>
          </a:p>
          <a:p>
            <a:r>
              <a:rPr lang="cs-CZ" dirty="0"/>
              <a:t>Sestavování konceptu hry</a:t>
            </a:r>
          </a:p>
          <a:p>
            <a:r>
              <a:rPr lang="cs-CZ" dirty="0"/>
              <a:t>Využití herních metodik</a:t>
            </a:r>
          </a:p>
          <a:p>
            <a:r>
              <a:rPr lang="cs-CZ" dirty="0"/>
              <a:t>Sestavování příběhu apod.</a:t>
            </a:r>
          </a:p>
          <a:p>
            <a:r>
              <a:rPr lang="cs-CZ" dirty="0"/>
              <a:t>Plánování a odhad času a financí nutných pro vývoj</a:t>
            </a:r>
          </a:p>
          <a:p>
            <a:r>
              <a:rPr lang="cs-CZ" dirty="0"/>
              <a:t>Cílem je vytvořit co nejpodrobnější popis a specifikace</a:t>
            </a:r>
          </a:p>
        </p:txBody>
      </p:sp>
    </p:spTree>
    <p:extLst>
      <p:ext uri="{BB962C8B-B14F-4D97-AF65-F5344CB8AC3E}">
        <p14:creationId xmlns:p14="http://schemas.microsoft.com/office/powerpoint/2010/main" val="3180646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A1B196F-7234-423D-B641-19C92E445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Produkce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885BA8B-0379-419A-9B62-4A392B555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Tato část je shodná s vývojem jakéhokoliv jiného SW</a:t>
            </a:r>
          </a:p>
          <a:p>
            <a:r>
              <a:rPr lang="cs-CZ" dirty="0"/>
              <a:t>Dodržujeme životní cyklus SW</a:t>
            </a:r>
          </a:p>
          <a:p>
            <a:r>
              <a:rPr lang="cs-CZ" dirty="0"/>
              <a:t>Mimo implementaci se zaměřujeme i na další části</a:t>
            </a:r>
          </a:p>
          <a:p>
            <a:pPr lvl="1"/>
            <a:r>
              <a:rPr lang="cs-CZ" dirty="0"/>
              <a:t>Zvuk, design, dialogy, tvorba modelů, …</a:t>
            </a:r>
          </a:p>
          <a:p>
            <a:r>
              <a:rPr lang="cs-CZ" dirty="0"/>
              <a:t>Výstupem této části je zdrojový kód a samotná hra v určité podobě</a:t>
            </a:r>
          </a:p>
        </p:txBody>
      </p:sp>
    </p:spTree>
    <p:extLst>
      <p:ext uri="{BB962C8B-B14F-4D97-AF65-F5344CB8AC3E}">
        <p14:creationId xmlns:p14="http://schemas.microsoft.com/office/powerpoint/2010/main" val="2649979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B6C79837-B981-4E85-AC38-5780B4FC0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cs-CZ" dirty="0"/>
              <a:t>Produkce</a:t>
            </a:r>
            <a:br>
              <a:rPr lang="cs-CZ" dirty="0"/>
            </a:br>
            <a:r>
              <a:rPr lang="cs-CZ" dirty="0"/>
              <a:t>fáze testování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43C2E77-EEEB-4622-BB86-3F45DCDA9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1745" y="932687"/>
            <a:ext cx="6389008" cy="5408151"/>
          </a:xfrm>
        </p:spPr>
        <p:txBody>
          <a:bodyPr anchor="ctr">
            <a:normAutofit/>
          </a:bodyPr>
          <a:lstStyle/>
          <a:p>
            <a:r>
              <a:rPr lang="cs-CZ" sz="2000" b="1" dirty="0"/>
              <a:t>První hratelná verze </a:t>
            </a:r>
            <a:r>
              <a:rPr lang="cs-CZ" sz="2000" dirty="0"/>
              <a:t>– hra z velké části obsahuje hlavní koncept</a:t>
            </a:r>
          </a:p>
          <a:p>
            <a:r>
              <a:rPr lang="cs-CZ" sz="2000" b="1" dirty="0"/>
              <a:t>Alfa verze </a:t>
            </a:r>
            <a:r>
              <a:rPr lang="cs-CZ" sz="2000" dirty="0"/>
              <a:t>– verze obsahuje všechny hlavní části, zde je prostor pro </a:t>
            </a:r>
            <a:r>
              <a:rPr lang="cs-CZ" sz="2000" dirty="0" err="1"/>
              <a:t>reimplementaci</a:t>
            </a:r>
            <a:r>
              <a:rPr lang="cs-CZ" sz="2000" dirty="0"/>
              <a:t> některých částí</a:t>
            </a:r>
          </a:p>
          <a:p>
            <a:r>
              <a:rPr lang="cs-CZ" sz="2000" b="1" dirty="0" err="1"/>
              <a:t>Code</a:t>
            </a:r>
            <a:r>
              <a:rPr lang="cs-CZ" sz="2000" b="1" dirty="0"/>
              <a:t> </a:t>
            </a:r>
            <a:r>
              <a:rPr lang="cs-CZ" sz="2000" b="1" dirty="0" err="1"/>
              <a:t>freeze</a:t>
            </a:r>
            <a:r>
              <a:rPr lang="cs-CZ" sz="2000" b="1" dirty="0"/>
              <a:t> </a:t>
            </a:r>
            <a:r>
              <a:rPr lang="cs-CZ" sz="2000" dirty="0"/>
              <a:t>– úprava pouze chyb</a:t>
            </a:r>
          </a:p>
          <a:p>
            <a:r>
              <a:rPr lang="cs-CZ" sz="2000" b="1" dirty="0"/>
              <a:t>Beta verze </a:t>
            </a:r>
            <a:r>
              <a:rPr lang="cs-CZ" sz="2000" dirty="0"/>
              <a:t>– hra je již téměř hotova a připravena na fázi vydání, opravují se zde pouze chyby</a:t>
            </a:r>
          </a:p>
          <a:p>
            <a:endParaRPr lang="cs-CZ" sz="2000" dirty="0"/>
          </a:p>
          <a:p>
            <a:r>
              <a:rPr lang="cs-CZ" sz="2000" dirty="0"/>
              <a:t>Jakmile je hra připravena k vydání vytváří se tzv. </a:t>
            </a:r>
            <a:r>
              <a:rPr lang="cs-CZ" sz="2000" b="1" dirty="0"/>
              <a:t>Gold Master</a:t>
            </a:r>
          </a:p>
          <a:p>
            <a:endParaRPr lang="cs-CZ" sz="2000" dirty="0"/>
          </a:p>
        </p:txBody>
      </p:sp>
    </p:spTree>
    <p:extLst>
      <p:ext uri="{BB962C8B-B14F-4D97-AF65-F5344CB8AC3E}">
        <p14:creationId xmlns:p14="http://schemas.microsoft.com/office/powerpoint/2010/main" val="337053733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3A3621"/>
      </a:dk2>
      <a:lt2>
        <a:srgbClr val="E2E8E5"/>
      </a:lt2>
      <a:accent1>
        <a:srgbClr val="EA73A4"/>
      </a:accent1>
      <a:accent2>
        <a:srgbClr val="E55454"/>
      </a:accent2>
      <a:accent3>
        <a:srgbClr val="E59053"/>
      </a:accent3>
      <a:accent4>
        <a:srgbClr val="B6A343"/>
      </a:accent4>
      <a:accent5>
        <a:srgbClr val="95AB54"/>
      </a:accent5>
      <a:accent6>
        <a:srgbClr val="69B643"/>
      </a:accent6>
      <a:hlink>
        <a:srgbClr val="578F78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109</TotalTime>
  <Words>446</Words>
  <Application>Microsoft Office PowerPoint</Application>
  <PresentationFormat>Širokoúhlá obrazovka</PresentationFormat>
  <Paragraphs>78</Paragraphs>
  <Slides>13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13</vt:i4>
      </vt:variant>
    </vt:vector>
  </HeadingPairs>
  <TitlesOfParts>
    <vt:vector size="17" baseType="lpstr">
      <vt:lpstr>Arial</vt:lpstr>
      <vt:lpstr>Avenir Next LT Pro</vt:lpstr>
      <vt:lpstr>Calibri</vt:lpstr>
      <vt:lpstr>AccentBoxVTI</vt:lpstr>
      <vt:lpstr>Vývoj her</vt:lpstr>
      <vt:lpstr>Vývoj software</vt:lpstr>
      <vt:lpstr>Agile vs Waterfall přístup vývoje</vt:lpstr>
      <vt:lpstr>Nejpoužívanější jazyky pro vývoj her</vt:lpstr>
      <vt:lpstr>Herní vývoj</vt:lpstr>
      <vt:lpstr>Vývojový proces her</vt:lpstr>
      <vt:lpstr>Pre-produkce</vt:lpstr>
      <vt:lpstr>Produkce</vt:lpstr>
      <vt:lpstr>Produkce fáze testování</vt:lpstr>
      <vt:lpstr>Herní engine</vt:lpstr>
      <vt:lpstr>Příklad využití engine</vt:lpstr>
      <vt:lpstr>Unity engine</vt:lpstr>
      <vt:lpstr>Příklady her vyvinutých s Unity engine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Vývoj her</dc:title>
  <dc:creator>Sládeček David</dc:creator>
  <cp:lastModifiedBy>Sládeček David</cp:lastModifiedBy>
  <cp:revision>27</cp:revision>
  <dcterms:created xsi:type="dcterms:W3CDTF">2021-06-12T16:34:21Z</dcterms:created>
  <dcterms:modified xsi:type="dcterms:W3CDTF">2021-06-15T10:10:43Z</dcterms:modified>
</cp:coreProperties>
</file>

<file path=docProps/thumbnail.jpeg>
</file>